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6858000" cx="12192000"/>
  <p:notesSz cx="6858000" cy="9144000"/>
  <p:embeddedFontLst>
    <p:embeddedFont>
      <p:font typeface="Labrada"/>
      <p:regular r:id="rId43"/>
      <p:bold r:id="rId44"/>
      <p:italic r:id="rId45"/>
      <p:boldItalic r:id="rId46"/>
    </p:embeddedFont>
    <p:embeddedFont>
      <p:font typeface="Play"/>
      <p:regular r:id="rId47"/>
      <p:bold r:id="rId48"/>
    </p:embeddedFont>
    <p:embeddedFont>
      <p:font typeface="Labrada ExtraBold"/>
      <p:bold r:id="rId49"/>
      <p:boldItalic r:id="rId50"/>
    </p:embeddedFont>
    <p:embeddedFont>
      <p:font typeface="Labrada SemiBold"/>
      <p:regular r:id="rId51"/>
      <p:bold r:id="rId52"/>
      <p:italic r:id="rId53"/>
      <p:boldItalic r:id="rId54"/>
    </p:embeddedFont>
    <p:embeddedFont>
      <p:font typeface="Labrada Light"/>
      <p:regular r:id="rId55"/>
      <p:bold r:id="rId56"/>
      <p:italic r:id="rId57"/>
      <p:boldItalic r:id="rId58"/>
    </p:embeddedFont>
    <p:embeddedFont>
      <p:font typeface="Labrada Medium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3" roundtripDataSignature="AMtx7mg1sB6oUHz5z6xd7Q+Ku0CSssoh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Labrada-bold.fntdata"/><Relationship Id="rId43" Type="http://schemas.openxmlformats.org/officeDocument/2006/relationships/font" Target="fonts/Labrada-regular.fntdata"/><Relationship Id="rId46" Type="http://schemas.openxmlformats.org/officeDocument/2006/relationships/font" Target="fonts/Labrada-boldItalic.fntdata"/><Relationship Id="rId45" Type="http://schemas.openxmlformats.org/officeDocument/2006/relationships/font" Target="fonts/Labrad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Play-bold.fntdata"/><Relationship Id="rId47" Type="http://schemas.openxmlformats.org/officeDocument/2006/relationships/font" Target="fonts/Play-regular.fntdata"/><Relationship Id="rId49" Type="http://schemas.openxmlformats.org/officeDocument/2006/relationships/font" Target="fonts/Labrada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LabradaMedium-boldItalic.fntdata"/><Relationship Id="rId61" Type="http://schemas.openxmlformats.org/officeDocument/2006/relationships/font" Target="fonts/LabradaMedium-italic.fntdata"/><Relationship Id="rId20" Type="http://schemas.openxmlformats.org/officeDocument/2006/relationships/slide" Target="slides/slide16.xml"/><Relationship Id="rId63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LabradaMedium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LabradaSemiBold-regular.fntdata"/><Relationship Id="rId50" Type="http://schemas.openxmlformats.org/officeDocument/2006/relationships/font" Target="fonts/LabradaExtraBold-boldItalic.fntdata"/><Relationship Id="rId53" Type="http://schemas.openxmlformats.org/officeDocument/2006/relationships/font" Target="fonts/LabradaSemiBold-italic.fntdata"/><Relationship Id="rId52" Type="http://schemas.openxmlformats.org/officeDocument/2006/relationships/font" Target="fonts/LabradaSemiBold-bold.fntdata"/><Relationship Id="rId11" Type="http://schemas.openxmlformats.org/officeDocument/2006/relationships/slide" Target="slides/slide7.xml"/><Relationship Id="rId55" Type="http://schemas.openxmlformats.org/officeDocument/2006/relationships/font" Target="fonts/LabradaLight-regular.fntdata"/><Relationship Id="rId10" Type="http://schemas.openxmlformats.org/officeDocument/2006/relationships/slide" Target="slides/slide6.xml"/><Relationship Id="rId54" Type="http://schemas.openxmlformats.org/officeDocument/2006/relationships/font" Target="fonts/LabradaSemiBold-boldItalic.fntdata"/><Relationship Id="rId13" Type="http://schemas.openxmlformats.org/officeDocument/2006/relationships/slide" Target="slides/slide9.xml"/><Relationship Id="rId57" Type="http://schemas.openxmlformats.org/officeDocument/2006/relationships/font" Target="fonts/LabradaLight-italic.fntdata"/><Relationship Id="rId12" Type="http://schemas.openxmlformats.org/officeDocument/2006/relationships/slide" Target="slides/slide8.xml"/><Relationship Id="rId56" Type="http://schemas.openxmlformats.org/officeDocument/2006/relationships/font" Target="fonts/LabradaLight-bold.fntdata"/><Relationship Id="rId15" Type="http://schemas.openxmlformats.org/officeDocument/2006/relationships/slide" Target="slides/slide11.xml"/><Relationship Id="rId59" Type="http://schemas.openxmlformats.org/officeDocument/2006/relationships/font" Target="fonts/LabradaMedium-regular.fntdata"/><Relationship Id="rId14" Type="http://schemas.openxmlformats.org/officeDocument/2006/relationships/slide" Target="slides/slide10.xml"/><Relationship Id="rId58" Type="http://schemas.openxmlformats.org/officeDocument/2006/relationships/font" Target="fonts/LabradaLigh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2ed73f0a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a2ed73f0aa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2ed73f0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3a2ed73f0aa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2ed73f0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3a2ed73f0a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511416b61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511416b6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a2ed73f0a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g3a2ed73f0aa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527ed357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3d527ed3574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a2ed73f0a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g3a2ed73f0aa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a2ed73f0a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g3a2ed73f0aa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a2ed73f0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g3a2ed73f0aa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a2ed73f0a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g3a2ed73f0aa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a2ed73f0a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g3a2ed73f0aa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hyperlink" Target="http://www.onveuff.com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35631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5348"/>
              </a:buClr>
              <a:buSzPct val="100000"/>
              <a:buFont typeface="Labrada ExtraBold"/>
              <a:buNone/>
            </a:pPr>
            <a:r>
              <a:rPr lang="pt-BR">
                <a:solidFill>
                  <a:srgbClr val="045348"/>
                </a:solidFill>
                <a:latin typeface="Labrada ExtraBold"/>
                <a:ea typeface="Labrada ExtraBold"/>
                <a:cs typeface="Labrada ExtraBold"/>
                <a:sym typeface="Labrada ExtraBold"/>
              </a:rPr>
              <a:t>Um estudo quantitativo da perseguição a educadoras/es no Brasil</a:t>
            </a:r>
            <a:endParaRPr/>
          </a:p>
        </p:txBody>
      </p:sp>
      <p:pic>
        <p:nvPicPr>
          <p:cNvPr descr="Uma imagem contendo Forma&#10;&#10;O conteúdo gerado por IA pode estar incorreto.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6522" y="480442"/>
            <a:ext cx="3744107" cy="272951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608288" y="6304002"/>
            <a:ext cx="654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1" lang="pt-BR" sz="3000">
                <a:solidFill>
                  <a:srgbClr val="045348"/>
                </a:solidFill>
                <a:latin typeface="Labrada Light"/>
                <a:ea typeface="Labrada Light"/>
                <a:cs typeface="Labrada Light"/>
                <a:sym typeface="Labrada Light"/>
              </a:rPr>
              <a:t>ONVE,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45" name="Google Shape;145;p8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21856" l="0" r="0" t="0"/>
          <a:stretch/>
        </p:blipFill>
        <p:spPr>
          <a:xfrm>
            <a:off x="1128788" y="814650"/>
            <a:ext cx="9934425" cy="58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2451725" y="1214750"/>
            <a:ext cx="2516700" cy="492600"/>
          </a:xfrm>
          <a:prstGeom prst="rect">
            <a:avLst/>
          </a:prstGeom>
          <a:solidFill>
            <a:srgbClr val="004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lt1"/>
                </a:solidFill>
                <a:latin typeface="Labrada Medium"/>
                <a:ea typeface="Labrada Medium"/>
                <a:cs typeface="Labrada Medium"/>
                <a:sym typeface="Labrada Medium"/>
              </a:rPr>
              <a:t>Situação exemplar</a:t>
            </a:r>
            <a:endParaRPr b="0" i="0" sz="2200" u="none" cap="none" strike="noStrike">
              <a:solidFill>
                <a:schemeClr val="lt1"/>
              </a:solidFill>
              <a:latin typeface="Labrada Medium"/>
              <a:ea typeface="Labrada Medium"/>
              <a:cs typeface="Labrada Medium"/>
              <a:sym typeface="Labrada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2ed73f0aa_0_1"/>
          <p:cNvSpPr txBox="1"/>
          <p:nvPr>
            <p:ph type="title"/>
          </p:nvPr>
        </p:nvSpPr>
        <p:spPr>
          <a:xfrm>
            <a:off x="1676400" y="-277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53" name="Google Shape;153;g3a2ed73f0aa_0_1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" name="Google Shape;154;g3a2ed73f0aa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176" y="854750"/>
            <a:ext cx="9633575" cy="59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60" name="Google Shape;160;p10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5421" y="1048431"/>
            <a:ext cx="8701157" cy="542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67" name="Google Shape;167;p11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11"/>
          <p:cNvSpPr txBox="1"/>
          <p:nvPr/>
        </p:nvSpPr>
        <p:spPr>
          <a:xfrm>
            <a:off x="1981200" y="2272620"/>
            <a:ext cx="93606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 censura cresce ao longo dos anos 2010, piora nos períodos eleitorais, torna-se recorrente e permanece alta</a:t>
            </a:r>
            <a:endParaRPr b="0" i="0" sz="1400" u="none" cap="none" strike="noStrike">
              <a:solidFill>
                <a:srgbClr val="000000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74" name="Google Shape;174;p12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3070" y="914399"/>
            <a:ext cx="9065860" cy="5606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81" name="Google Shape;181;p13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987" y="1048431"/>
            <a:ext cx="8814026" cy="54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88" name="Google Shape;188;p14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14"/>
          <p:cNvSpPr txBox="1"/>
          <p:nvPr/>
        </p:nvSpPr>
        <p:spPr>
          <a:xfrm>
            <a:off x="1981200" y="2022249"/>
            <a:ext cx="93606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O impacto da censura direta e indireta mostra como ela é uma forma de violência contra educadores com potencial de afetar toda a comunidade educativa</a:t>
            </a:r>
            <a:endParaRPr b="0" i="0" sz="1400" u="none" cap="none" strike="noStrike">
              <a:solidFill>
                <a:srgbClr val="000000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95" name="Google Shape;195;p15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800" y="1048425"/>
            <a:ext cx="5020825" cy="553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4725" y="2376685"/>
            <a:ext cx="5020825" cy="21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2ed73f0aa_0_12"/>
          <p:cNvSpPr txBox="1"/>
          <p:nvPr>
            <p:ph type="title"/>
          </p:nvPr>
        </p:nvSpPr>
        <p:spPr>
          <a:xfrm>
            <a:off x="1676400" y="-277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03" name="Google Shape;203;g3a2ed73f0aa_0_12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4" name="Google Shape;204;g3a2ed73f0aa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6200" y="854751"/>
            <a:ext cx="8819601" cy="58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2ed73f0aa_0_20"/>
          <p:cNvSpPr txBox="1"/>
          <p:nvPr>
            <p:ph type="title"/>
          </p:nvPr>
        </p:nvSpPr>
        <p:spPr>
          <a:xfrm>
            <a:off x="1676400" y="-277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10" name="Google Shape;210;g3a2ed73f0aa_0_20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1" name="Google Shape;211;g3a2ed73f0aa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9813" y="813075"/>
            <a:ext cx="8472376" cy="58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3A3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511416b61_0_2"/>
          <p:cNvSpPr txBox="1"/>
          <p:nvPr>
            <p:ph type="title"/>
          </p:nvPr>
        </p:nvSpPr>
        <p:spPr>
          <a:xfrm>
            <a:off x="472225" y="5190618"/>
            <a:ext cx="10515600" cy="108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brada ExtraBold"/>
              <a:buNone/>
            </a:pPr>
            <a:r>
              <a:rPr lang="pt-BR">
                <a:solidFill>
                  <a:schemeClr val="lt1"/>
                </a:solidFill>
                <a:latin typeface="Labrada ExtraBold"/>
                <a:ea typeface="Labrada ExtraBold"/>
                <a:cs typeface="Labrada ExtraBold"/>
                <a:sym typeface="Labrada ExtraBold"/>
              </a:rPr>
              <a:t>APRESENTAÇÃO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17" name="Google Shape;217;p16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6" title="18.1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00" y="1604031"/>
            <a:ext cx="5982076" cy="353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 title="18.2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9472" y="1594482"/>
            <a:ext cx="5916329" cy="35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25" name="Google Shape;225;p17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6" name="Google Shape;226;p17" title="19.1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8934" y="1676141"/>
            <a:ext cx="6192959" cy="38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 title="19.2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939" y="1677350"/>
            <a:ext cx="5576450" cy="38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33" name="Google Shape;233;p18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18" title="20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00831"/>
            <a:ext cx="11802799" cy="5504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40" name="Google Shape;240;p19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1" name="Google Shape;241;p19" title="21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00831"/>
            <a:ext cx="11887200" cy="471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type="title"/>
          </p:nvPr>
        </p:nvSpPr>
        <p:spPr>
          <a:xfrm>
            <a:off x="1676400" y="-277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47" name="Google Shape;247;p20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20" title="22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00968"/>
            <a:ext cx="1161097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type="title"/>
          </p:nvPr>
        </p:nvSpPr>
        <p:spPr>
          <a:xfrm>
            <a:off x="1676400" y="-277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54" name="Google Shape;254;p21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5" name="Google Shape;255;p21" title="23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00968"/>
            <a:ext cx="11820525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61" name="Google Shape;261;p22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2" name="Google Shape;262;p22"/>
          <p:cNvSpPr txBox="1"/>
          <p:nvPr/>
        </p:nvSpPr>
        <p:spPr>
          <a:xfrm>
            <a:off x="1626150" y="3036450"/>
            <a:ext cx="893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 censura vem de múltiplos agentes</a:t>
            </a:r>
            <a:endParaRPr b="0" i="0" sz="1400" u="none" cap="none" strike="noStrike">
              <a:solidFill>
                <a:srgbClr val="000000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type="title"/>
          </p:nvPr>
        </p:nvSpPr>
        <p:spPr>
          <a:xfrm>
            <a:off x="1676400" y="-277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68" name="Google Shape;268;p23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 b="0" l="1920" r="1076" t="0"/>
          <a:stretch/>
        </p:blipFill>
        <p:spPr>
          <a:xfrm>
            <a:off x="1040175" y="1174375"/>
            <a:ext cx="10200426" cy="53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a2ed73f0aa_0_32"/>
          <p:cNvSpPr txBox="1"/>
          <p:nvPr>
            <p:ph type="title"/>
          </p:nvPr>
        </p:nvSpPr>
        <p:spPr>
          <a:xfrm>
            <a:off x="1676400" y="-277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75" name="Google Shape;275;g3a2ed73f0aa_0_32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6" name="Google Shape;276;g3a2ed73f0aa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038" y="1200977"/>
            <a:ext cx="10781925" cy="48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82" name="Google Shape;282;p25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25"/>
          <p:cNvSpPr txBox="1"/>
          <p:nvPr/>
        </p:nvSpPr>
        <p:spPr>
          <a:xfrm>
            <a:off x="2504250" y="2459250"/>
            <a:ext cx="8859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pt-BR" sz="4000" u="none" cap="none" strike="noStrike">
                <a:solidFill>
                  <a:schemeClr val="lt1"/>
                </a:solidFill>
                <a:latin typeface="Labrada Light"/>
                <a:ea typeface="Labrada Light"/>
                <a:cs typeface="Labrada Light"/>
                <a:sym typeface="Labrada Light"/>
              </a:rPr>
              <a:t>Dentre o total de respondentes do estudo com experiência direta com a violência, </a:t>
            </a:r>
            <a:r>
              <a:rPr b="1" i="1" lang="pt-BR" sz="4000" u="none" cap="none" strike="noStrike">
                <a:solidFill>
                  <a:schemeClr val="lt1"/>
                </a:solidFill>
                <a:latin typeface="Labrada Light"/>
                <a:ea typeface="Labrada Light"/>
                <a:cs typeface="Labrada Light"/>
                <a:sym typeface="Labrada Light"/>
              </a:rPr>
              <a:t>69% marcaram mais de um agente censor</a:t>
            </a:r>
            <a:r>
              <a:rPr b="0" i="1" lang="pt-BR" sz="4000" u="none" cap="none" strike="noStrike">
                <a:solidFill>
                  <a:schemeClr val="lt1"/>
                </a:solidFill>
                <a:latin typeface="Labrada Light"/>
                <a:ea typeface="Labrada Light"/>
                <a:cs typeface="Labrada Light"/>
                <a:sym typeface="Labrada Ligh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3A3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527ed3574_0_9"/>
          <p:cNvSpPr txBox="1"/>
          <p:nvPr>
            <p:ph type="title"/>
          </p:nvPr>
        </p:nvSpPr>
        <p:spPr>
          <a:xfrm>
            <a:off x="1676400" y="-277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APRESENTAÇÃO</a:t>
            </a:r>
            <a:endParaRPr/>
          </a:p>
        </p:txBody>
      </p:sp>
      <p:cxnSp>
        <p:nvCxnSpPr>
          <p:cNvPr id="97" name="Google Shape;97;g3d527ed3574_0_9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g3d527ed3574_0_9"/>
          <p:cNvSpPr txBox="1"/>
          <p:nvPr/>
        </p:nvSpPr>
        <p:spPr>
          <a:xfrm>
            <a:off x="1415700" y="1048570"/>
            <a:ext cx="93606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Este estudo teve como objetivo investigar, mensurar e delinear as </a:t>
            </a:r>
            <a:r>
              <a:rPr b="1" i="1" lang="pt-BR" sz="37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principais características da perseguição a educadores no Brasil</a:t>
            </a:r>
            <a:r>
              <a:rPr lang="pt-BR" sz="33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.  Neste informe estão reunidos os resultados da primeira etapa da pesquisa, de cunho quantitativo, obtidos através de um questionário online aplicado a  profissionais da educação de todas as regiões do país, entre maio e setembro de 2024. Foram obtidas </a:t>
            </a:r>
            <a:r>
              <a:rPr b="1" lang="pt-BR" sz="37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3.012</a:t>
            </a:r>
            <a:r>
              <a:rPr b="1" lang="pt-BR" sz="33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 </a:t>
            </a:r>
            <a:r>
              <a:rPr lang="pt-BR" sz="33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respostas válidas, num intervalo de confiança de 95% com margem de erro da amostra de 1,8%. </a:t>
            </a:r>
            <a:endParaRPr sz="3300">
              <a:solidFill>
                <a:schemeClr val="lt1"/>
              </a:solidFill>
              <a:latin typeface="Labrada SemiBold"/>
              <a:ea typeface="Labrada SemiBold"/>
              <a:cs typeface="Labrada SemiBold"/>
              <a:sym typeface="Labrada Semi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89" name="Google Shape;289;p27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27"/>
          <p:cNvSpPr txBox="1"/>
          <p:nvPr/>
        </p:nvSpPr>
        <p:spPr>
          <a:xfrm>
            <a:off x="2045550" y="2690250"/>
            <a:ext cx="8100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O acolhimento também vem de dentro da comunidade educativa</a:t>
            </a:r>
            <a:endParaRPr b="0" i="0" sz="1400" u="none" cap="none" strike="noStrike">
              <a:solidFill>
                <a:srgbClr val="000000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296" name="Google Shape;296;p28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7" name="Google Shape;2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901916"/>
            <a:ext cx="10134600" cy="569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1D3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 txBox="1"/>
          <p:nvPr>
            <p:ph type="title"/>
          </p:nvPr>
        </p:nvSpPr>
        <p:spPr>
          <a:xfrm>
            <a:off x="374650" y="342900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brada ExtraBold"/>
              <a:buNone/>
            </a:pPr>
            <a:r>
              <a:rPr lang="pt-BR">
                <a:solidFill>
                  <a:schemeClr val="lt1"/>
                </a:solidFill>
                <a:latin typeface="Labrada ExtraBold"/>
                <a:ea typeface="Labrada ExtraBold"/>
                <a:cs typeface="Labrada ExtraBold"/>
                <a:sym typeface="Labrada ExtraBold"/>
              </a:rPr>
              <a:t>Recomendações para políticas públicas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1D3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type="title"/>
          </p:nvPr>
        </p:nvSpPr>
        <p:spPr>
          <a:xfrm>
            <a:off x="1643743" y="0"/>
            <a:ext cx="10515600" cy="653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Recomendações</a:t>
            </a:r>
            <a:endParaRPr/>
          </a:p>
        </p:txBody>
      </p:sp>
      <p:cxnSp>
        <p:nvCxnSpPr>
          <p:cNvPr id="308" name="Google Shape;308;p30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9" name="Google Shape;309;p30"/>
          <p:cNvSpPr txBox="1"/>
          <p:nvPr/>
        </p:nvSpPr>
        <p:spPr>
          <a:xfrm>
            <a:off x="474225" y="932459"/>
            <a:ext cx="113391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AutoNum type="arabicPeriod"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Educadores devem ser revalorizados perante a sociedade brasileira, e isso é feito através de políticas concretas de infraestrutura para a educação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AutoNum type="arabicPeriod"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 gestão democrática das escolas precisa virar realidade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AutoNum type="arabicPeriod"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Educadores devem ser reconhecidos como defensores de direitos humanos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AutoNum type="arabicPeriod"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Empregadores devem oferecer segurança jurídica para que educadores exerçam seu trabalho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AutoNum type="arabicPeriod"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Sindicatos devem se pensar como espaços de acolhimento a educadores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1D3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a2ed73f0aa_0_42"/>
          <p:cNvSpPr txBox="1"/>
          <p:nvPr>
            <p:ph type="title"/>
          </p:nvPr>
        </p:nvSpPr>
        <p:spPr>
          <a:xfrm>
            <a:off x="1643743" y="0"/>
            <a:ext cx="10515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Recomendações</a:t>
            </a:r>
            <a:endParaRPr/>
          </a:p>
        </p:txBody>
      </p:sp>
      <p:cxnSp>
        <p:nvCxnSpPr>
          <p:cNvPr id="315" name="Google Shape;315;g3a2ed73f0aa_0_42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6" name="Google Shape;316;g3a2ed73f0aa_0_42"/>
          <p:cNvSpPr txBox="1"/>
          <p:nvPr/>
        </p:nvSpPr>
        <p:spPr>
          <a:xfrm>
            <a:off x="181262" y="1025666"/>
            <a:ext cx="116415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6. Registro e acolhimento das violações a educadores pelo Disque 100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7. Inclusão de educadores no programa de proteção aos defensores de direitos humanos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8.  As procuradorias e advocacias públicas devem defender servidores da educação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0" lvl="0" marL="2303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9. Estabelecer protocolos de atuação preventiva nas ouvidorias e nas controladorias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10. Implementação de diretrizes institucionais para denúncia e investigação de violências adequadas a diferentes tipos de violações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1D3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a2ed73f0aa_0_48"/>
          <p:cNvSpPr txBox="1"/>
          <p:nvPr>
            <p:ph type="title"/>
          </p:nvPr>
        </p:nvSpPr>
        <p:spPr>
          <a:xfrm>
            <a:off x="1643743" y="0"/>
            <a:ext cx="10515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Recomendações</a:t>
            </a:r>
            <a:endParaRPr/>
          </a:p>
        </p:txBody>
      </p:sp>
      <p:cxnSp>
        <p:nvCxnSpPr>
          <p:cNvPr id="322" name="Google Shape;322;g3a2ed73f0aa_0_48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3" name="Google Shape;323;g3a2ed73f0aa_0_48"/>
          <p:cNvSpPr txBox="1"/>
          <p:nvPr/>
        </p:nvSpPr>
        <p:spPr>
          <a:xfrm>
            <a:off x="181262" y="1025666"/>
            <a:ext cx="11641500" cy="56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11. As redes de ensino devem seguir estritamente a legalidade, evitando a abertura indiscriminada de sindicâncias e processos administrativos disciplinares (PADs)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12. Revisão e adequação dos estatutos de servidores públicos e do magistério visando à defesa dos educadores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13. Criação de meios institucionais para afastamento de educadores após episódios de violência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14. O poder público deve trabalhar ativamente contra o silenciamento buscado por movimentos extremistas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15. Instituições de educação privadas devem ser fiscalizadas para verificar o cumprimento dos princípios do ensino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1D3F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a2ed73f0aa_0_54"/>
          <p:cNvSpPr txBox="1"/>
          <p:nvPr>
            <p:ph type="title"/>
          </p:nvPr>
        </p:nvSpPr>
        <p:spPr>
          <a:xfrm>
            <a:off x="1643743" y="0"/>
            <a:ext cx="10515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Recomendações</a:t>
            </a:r>
            <a:endParaRPr/>
          </a:p>
        </p:txBody>
      </p:sp>
      <p:cxnSp>
        <p:nvCxnSpPr>
          <p:cNvPr id="329" name="Google Shape;329;g3a2ed73f0aa_0_54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0" name="Google Shape;330;g3a2ed73f0aa_0_54"/>
          <p:cNvSpPr txBox="1"/>
          <p:nvPr/>
        </p:nvSpPr>
        <p:spPr>
          <a:xfrm>
            <a:off x="181262" y="1025666"/>
            <a:ext cx="116415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16. Implementação da lei 13.935/19, garantindo profissionais da psicologia e do serviço social nas escolas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17. Regulamentação dos Núcleos de Acompanhamento Psicossocial (NAPS) das instituições de ensino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18. Criação de espaços de acolhimento e escuta nas instituições de ensino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19. Fortalecimento da Rede de Atenção Psicossocial (RAPS)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20. Revisão da caracterização da violência no âmbito da saúde pública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1D3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a2ed73f0aa_0_60"/>
          <p:cNvSpPr txBox="1"/>
          <p:nvPr>
            <p:ph type="title"/>
          </p:nvPr>
        </p:nvSpPr>
        <p:spPr>
          <a:xfrm>
            <a:off x="1643743" y="0"/>
            <a:ext cx="10515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Recomendações</a:t>
            </a:r>
            <a:endParaRPr/>
          </a:p>
        </p:txBody>
      </p:sp>
      <p:cxnSp>
        <p:nvCxnSpPr>
          <p:cNvPr id="336" name="Google Shape;336;g3a2ed73f0aa_0_60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7" name="Google Shape;337;g3a2ed73f0aa_0_60"/>
          <p:cNvSpPr txBox="1"/>
          <p:nvPr/>
        </p:nvSpPr>
        <p:spPr>
          <a:xfrm>
            <a:off x="181262" y="1025666"/>
            <a:ext cx="11641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21. Mobilizar o Ministério Público na defesa de educadores e do direito à educação democrática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22. Construção de redes abrangentes e intersetoriais de cuidado e defesa de educadores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  <a:p>
            <a:pPr indent="-230400" lvl="0" marL="46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23. Criação da Política Nacional de Enfrentamento à Violência contra Educadores</a:t>
            </a:r>
            <a:endParaRPr b="0" i="0" sz="3000" u="none" cap="none" strike="noStrike">
              <a:solidFill>
                <a:schemeClr val="lt1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3a2ed73f0aa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4625" y="2666575"/>
            <a:ext cx="546321" cy="49605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a2ed73f0aa_0_67"/>
          <p:cNvSpPr txBox="1"/>
          <p:nvPr/>
        </p:nvSpPr>
        <p:spPr>
          <a:xfrm>
            <a:off x="8130942" y="2721095"/>
            <a:ext cx="4012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8025" lIns="56100" spcFirstLastPara="1" rIns="56100" wrap="square" tIns="28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7"/>
              <a:buFont typeface="Arial"/>
              <a:buNone/>
            </a:pPr>
            <a:r>
              <a:rPr b="1" i="0" lang="pt-BR" sz="2147" u="none" cap="none" strike="noStrike">
                <a:solidFill>
                  <a:srgbClr val="045348"/>
                </a:solidFill>
                <a:latin typeface="Labrada"/>
                <a:ea typeface="Labrada"/>
                <a:cs typeface="Labrada"/>
                <a:sym typeface="Labrada"/>
              </a:rPr>
              <a:t>@onveuff</a:t>
            </a:r>
            <a:endParaRPr b="1" i="0" sz="1165" u="none" cap="none" strike="noStrike">
              <a:solidFill>
                <a:srgbClr val="045348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  <p:pic>
        <p:nvPicPr>
          <p:cNvPr id="344" name="Google Shape;344;g3a2ed73f0aa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4625" y="3217467"/>
            <a:ext cx="496051" cy="49605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a2ed73f0aa_0_67"/>
          <p:cNvSpPr txBox="1"/>
          <p:nvPr/>
        </p:nvSpPr>
        <p:spPr>
          <a:xfrm>
            <a:off x="8179802" y="3271979"/>
            <a:ext cx="4012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8025" lIns="56100" spcFirstLastPara="1" rIns="56100" wrap="square" tIns="28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7"/>
              <a:buFont typeface="Arial"/>
              <a:buNone/>
            </a:pPr>
            <a:r>
              <a:rPr b="1" i="0" lang="pt-BR" sz="2147" u="none" cap="none" strike="noStrike">
                <a:solidFill>
                  <a:srgbClr val="045348"/>
                </a:solidFill>
                <a:latin typeface="Labrada"/>
                <a:ea typeface="Labrada"/>
                <a:cs typeface="Labrada"/>
                <a:sym typeface="Labrada"/>
              </a:rPr>
              <a:t>onvecontato@proton.me</a:t>
            </a:r>
            <a:endParaRPr b="1" i="0" sz="1165" u="none" cap="none" strike="noStrike">
              <a:solidFill>
                <a:srgbClr val="045348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  <p:pic>
        <p:nvPicPr>
          <p:cNvPr id="346" name="Google Shape;346;g3a2ed73f0aa_0_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4625" y="3818629"/>
            <a:ext cx="546322" cy="51419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a2ed73f0aa_0_67"/>
          <p:cNvSpPr txBox="1"/>
          <p:nvPr/>
        </p:nvSpPr>
        <p:spPr>
          <a:xfrm>
            <a:off x="8130942" y="3882212"/>
            <a:ext cx="4012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8025" lIns="56100" spcFirstLastPara="1" rIns="56100" wrap="square" tIns="28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7"/>
              <a:buFont typeface="Arial"/>
              <a:buNone/>
            </a:pPr>
            <a:r>
              <a:rPr b="1" i="0" lang="pt-BR" sz="2147" u="sng" cap="none" strike="noStrike">
                <a:solidFill>
                  <a:srgbClr val="045348"/>
                </a:solidFill>
                <a:latin typeface="Labrada"/>
                <a:ea typeface="Labrada"/>
                <a:cs typeface="Labrada"/>
                <a:sym typeface="Labrad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www.onveuff.com</a:t>
            </a:r>
            <a:r>
              <a:rPr b="1" i="0" lang="pt-BR" sz="2147" u="none" cap="none" strike="noStrike">
                <a:solidFill>
                  <a:srgbClr val="045348"/>
                </a:solidFill>
                <a:latin typeface="Labrada"/>
                <a:ea typeface="Labrada"/>
                <a:cs typeface="Labrada"/>
                <a:sym typeface="Labrada"/>
              </a:rPr>
              <a:t> </a:t>
            </a:r>
            <a:endParaRPr b="1" i="0" sz="1165" u="none" cap="none" strike="noStrike">
              <a:solidFill>
                <a:srgbClr val="045348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  <p:pic>
        <p:nvPicPr>
          <p:cNvPr id="348" name="Google Shape;348;g3a2ed73f0aa_0_67" title="Asset 23@2x (1)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84625" y="81350"/>
            <a:ext cx="3396199" cy="24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a2ed73f0aa_0_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4872625" cy="6999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a2ed73f0aa_0_67"/>
          <p:cNvSpPr txBox="1"/>
          <p:nvPr/>
        </p:nvSpPr>
        <p:spPr>
          <a:xfrm>
            <a:off x="5081817" y="4688520"/>
            <a:ext cx="4012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8025" lIns="56100" spcFirstLastPara="1" rIns="56100" wrap="square" tIns="28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7"/>
              <a:buFont typeface="Arial"/>
              <a:buNone/>
            </a:pPr>
            <a:r>
              <a:rPr lang="pt-BR" sz="2147">
                <a:solidFill>
                  <a:srgbClr val="045348"/>
                </a:solidFill>
                <a:latin typeface="Labrada"/>
                <a:ea typeface="Labrada"/>
                <a:cs typeface="Labrada"/>
                <a:sym typeface="Labrada"/>
              </a:rPr>
              <a:t>Leia o relatório completo:</a:t>
            </a:r>
            <a:endParaRPr i="0" sz="1165" u="none" cap="none" strike="noStrike">
              <a:solidFill>
                <a:srgbClr val="045348"/>
              </a:solidFill>
              <a:latin typeface="Labrada"/>
              <a:ea typeface="Labrada"/>
              <a:cs typeface="Labrada"/>
              <a:sym typeface="Labrada"/>
            </a:endParaRPr>
          </a:p>
        </p:txBody>
      </p:sp>
      <p:pic>
        <p:nvPicPr>
          <p:cNvPr id="351" name="Google Shape;351;g3a2ed73f0aa_0_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22587" y="5166400"/>
            <a:ext cx="1520276" cy="152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298450" y="3429000"/>
            <a:ext cx="907415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brada ExtraBold"/>
              <a:buNone/>
            </a:pPr>
            <a:r>
              <a:rPr lang="pt-BR">
                <a:solidFill>
                  <a:schemeClr val="lt1"/>
                </a:solidFill>
                <a:latin typeface="Labrada ExtraBold"/>
                <a:ea typeface="Labrada ExtraBold"/>
                <a:cs typeface="Labrada ExtraBold"/>
                <a:sym typeface="Labrada ExtraBold"/>
              </a:rPr>
              <a:t>ACHADOS DA PESQUISA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09" name="Google Shape;109;p3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3"/>
          <p:cNvSpPr txBox="1"/>
          <p:nvPr/>
        </p:nvSpPr>
        <p:spPr>
          <a:xfrm>
            <a:off x="1981200" y="2272620"/>
            <a:ext cx="9360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chemeClr val="lt1"/>
                </a:solidFill>
                <a:latin typeface="Labrada SemiBold"/>
                <a:ea typeface="Labrada SemiBold"/>
                <a:cs typeface="Labrada SemiBold"/>
                <a:sym typeface="Labrada SemiBold"/>
              </a:rPr>
              <a:t>A censura se tornou um fenômeno disseminado por todo o território brasileiro e em todos os níveis e etapas da educação</a:t>
            </a:r>
            <a:endParaRPr b="0" i="0" sz="1400" u="none" cap="none" strike="noStrike">
              <a:solidFill>
                <a:srgbClr val="000000"/>
              </a:solidFill>
              <a:latin typeface="Labrada SemiBold"/>
              <a:ea typeface="Labrada SemiBold"/>
              <a:cs typeface="Labrada SemiBold"/>
              <a:sym typeface="Labrada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16" name="Google Shape;116;p4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251994"/>
            <a:ext cx="8401504" cy="5072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23" name="Google Shape;123;p5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" name="Google Shape;12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806" y="1273629"/>
            <a:ext cx="8074387" cy="499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30" name="Google Shape;130;p6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254" y="1091974"/>
            <a:ext cx="8809491" cy="5439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5348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1676400" y="-277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brada"/>
              <a:buNone/>
            </a:pPr>
            <a:r>
              <a:rPr lang="pt-BR" sz="3000">
                <a:solidFill>
                  <a:schemeClr val="lt1"/>
                </a:solidFill>
                <a:latin typeface="Labrada"/>
                <a:ea typeface="Labrada"/>
                <a:cs typeface="Labrada"/>
                <a:sym typeface="Labrada"/>
              </a:rPr>
              <a:t>ACHADOS DA PESQUISA</a:t>
            </a:r>
            <a:endParaRPr/>
          </a:p>
        </p:txBody>
      </p:sp>
      <p:cxnSp>
        <p:nvCxnSpPr>
          <p:cNvPr id="137" name="Google Shape;137;p7"/>
          <p:cNvCxnSpPr/>
          <p:nvPr/>
        </p:nvCxnSpPr>
        <p:spPr>
          <a:xfrm>
            <a:off x="1981200" y="696686"/>
            <a:ext cx="10134600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7"/>
          <p:cNvSpPr txBox="1"/>
          <p:nvPr/>
        </p:nvSpPr>
        <p:spPr>
          <a:xfrm>
            <a:off x="1981200" y="2272620"/>
            <a:ext cx="93606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chemeClr val="lt1"/>
                </a:solidFill>
                <a:latin typeface="Labrada Medium"/>
                <a:ea typeface="Labrada Medium"/>
                <a:cs typeface="Labrada Medium"/>
                <a:sym typeface="Labrada Medium"/>
              </a:rPr>
              <a:t>O saber profissional dos educadores se tornou menos importante do que evitar temas polêmicos</a:t>
            </a:r>
            <a:endParaRPr b="0" i="0" sz="1400" u="none" cap="none" strike="noStrike">
              <a:solidFill>
                <a:srgbClr val="000000"/>
              </a:solidFill>
              <a:latin typeface="Labrada Medium"/>
              <a:ea typeface="Labrada Medium"/>
              <a:cs typeface="Labrada Medium"/>
              <a:sym typeface="Labrada Medium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3133" y="4588253"/>
            <a:ext cx="3421677" cy="175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2025-11-10T23:31:43Z</dcterms:created>
  <dc:creator>Renata Aquino</dc:creator>
</cp:coreProperties>
</file>